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3"/>
    <p:sldMasterId id="2147483667" r:id="rId4"/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10692000" cx="7560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Tahoma"/>
      <p:regular r:id="rId16"/>
      <p:bold r:id="rId17"/>
    </p:embeddedFont>
    <p:embeddedFont>
      <p:font typeface="Open Sans SemiBold"/>
      <p:regular r:id="rId18"/>
      <p:bold r:id="rId19"/>
      <p:italic r:id="rId20"/>
      <p:boldItalic r:id="rId21"/>
    </p:embeddedFont>
    <p:embeddedFont>
      <p:font typeface="Open Sans ExtraBold"/>
      <p:bold r:id="rId22"/>
      <p:boldItalic r:id="rId23"/>
    </p:embeddedFont>
    <p:embeddedFont>
      <p:font typeface="Montserrat ExtraBold"/>
      <p:bold r:id="rId24"/>
      <p:boldItalic r:id="rId25"/>
    </p:embeddedFont>
    <p:embeddedFont>
      <p:font typeface="Open Sans Light"/>
      <p:regular r:id="rId26"/>
      <p:bold r:id="rId27"/>
      <p:italic r:id="rId28"/>
      <p:bold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SemiBold-italic.fntdata"/><Relationship Id="rId22" Type="http://schemas.openxmlformats.org/officeDocument/2006/relationships/font" Target="fonts/OpenSansExtraBold-bold.fntdata"/><Relationship Id="rId21" Type="http://schemas.openxmlformats.org/officeDocument/2006/relationships/font" Target="fonts/OpenSansSemiBold-boldItalic.fntdata"/><Relationship Id="rId24" Type="http://schemas.openxmlformats.org/officeDocument/2006/relationships/font" Target="fonts/MontserratExtraBold-bold.fntdata"/><Relationship Id="rId23" Type="http://schemas.openxmlformats.org/officeDocument/2006/relationships/font" Target="fonts/OpenSansExtraBold-boldItalic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OpenSansLight-regular.fntdata"/><Relationship Id="rId25" Type="http://schemas.openxmlformats.org/officeDocument/2006/relationships/font" Target="fonts/MontserratExtraBold-boldItalic.fntdata"/><Relationship Id="rId28" Type="http://schemas.openxmlformats.org/officeDocument/2006/relationships/font" Target="fonts/OpenSansLight-italic.fntdata"/><Relationship Id="rId27" Type="http://schemas.openxmlformats.org/officeDocument/2006/relationships/font" Target="fonts/OpenSansLight-bold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Ligh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5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4.xml"/><Relationship Id="rId32" Type="http://schemas.openxmlformats.org/officeDocument/2006/relationships/font" Target="fonts/OpenSans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Tahoma-bold.fntdata"/><Relationship Id="rId16" Type="http://schemas.openxmlformats.org/officeDocument/2006/relationships/font" Target="fonts/Tahoma-regular.fntdata"/><Relationship Id="rId19" Type="http://schemas.openxmlformats.org/officeDocument/2006/relationships/font" Target="fonts/OpenSansSemiBold-bold.fntdata"/><Relationship Id="rId18" Type="http://schemas.openxmlformats.org/officeDocument/2006/relationships/font" Target="fonts/OpenSans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15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49d32839db_0_0:notes"/>
          <p:cNvSpPr/>
          <p:nvPr>
            <p:ph idx="2" type="sldImg"/>
          </p:nvPr>
        </p:nvSpPr>
        <p:spPr>
          <a:xfrm>
            <a:off x="1144570" y="685798"/>
            <a:ext cx="456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49d32839db_0_0:notes"/>
          <p:cNvSpPr txBox="1"/>
          <p:nvPr>
            <p:ph idx="1" type="body"/>
          </p:nvPr>
        </p:nvSpPr>
        <p:spPr>
          <a:xfrm>
            <a:off x="685800" y="4343394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49d32839db_0_423:notes"/>
          <p:cNvSpPr txBox="1"/>
          <p:nvPr>
            <p:ph idx="1" type="body"/>
          </p:nvPr>
        </p:nvSpPr>
        <p:spPr>
          <a:xfrm>
            <a:off x="685800" y="4343394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149d32839db_0_423:notes"/>
          <p:cNvSpPr/>
          <p:nvPr>
            <p:ph idx="2" type="sldImg"/>
          </p:nvPr>
        </p:nvSpPr>
        <p:spPr>
          <a:xfrm>
            <a:off x="1144570" y="685798"/>
            <a:ext cx="456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49d32839db_0_217:notes"/>
          <p:cNvSpPr txBox="1"/>
          <p:nvPr>
            <p:ph idx="1" type="body"/>
          </p:nvPr>
        </p:nvSpPr>
        <p:spPr>
          <a:xfrm>
            <a:off x="685800" y="4343394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149d32839db_0_217:notes"/>
          <p:cNvSpPr/>
          <p:nvPr>
            <p:ph idx="2" type="sldImg"/>
          </p:nvPr>
        </p:nvSpPr>
        <p:spPr>
          <a:xfrm>
            <a:off x="1144570" y="685798"/>
            <a:ext cx="456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65e91f89d4_0_0:notes"/>
          <p:cNvSpPr txBox="1"/>
          <p:nvPr>
            <p:ph idx="1" type="body"/>
          </p:nvPr>
        </p:nvSpPr>
        <p:spPr>
          <a:xfrm>
            <a:off x="685800" y="4343394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165e91f89d4_0_0:notes"/>
          <p:cNvSpPr/>
          <p:nvPr>
            <p:ph idx="2" type="sldImg"/>
          </p:nvPr>
        </p:nvSpPr>
        <p:spPr>
          <a:xfrm>
            <a:off x="1144570" y="685798"/>
            <a:ext cx="456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49d32839db_0_298:notes"/>
          <p:cNvSpPr txBox="1"/>
          <p:nvPr>
            <p:ph idx="1" type="body"/>
          </p:nvPr>
        </p:nvSpPr>
        <p:spPr>
          <a:xfrm>
            <a:off x="685800" y="4343394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149d32839db_0_298:notes"/>
          <p:cNvSpPr/>
          <p:nvPr>
            <p:ph idx="2" type="sldImg"/>
          </p:nvPr>
        </p:nvSpPr>
        <p:spPr>
          <a:xfrm>
            <a:off x="1144570" y="685798"/>
            <a:ext cx="456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40000" y="360000"/>
            <a:ext cx="3240000" cy="997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377000" y="2943000"/>
            <a:ext cx="4806000" cy="4806000"/>
          </a:xfrm>
          <a:prstGeom prst="ellipse">
            <a:avLst/>
          </a:prstGeom>
          <a:solidFill>
            <a:srgbClr val="FFFFFF"/>
          </a:solidFill>
          <a:ln cap="flat" cmpd="sng" w="2286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6200" y="9621136"/>
            <a:ext cx="2062349" cy="653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2"/>
          <p:cNvCxnSpPr/>
          <p:nvPr/>
        </p:nvCxnSpPr>
        <p:spPr>
          <a:xfrm>
            <a:off x="4428150" y="8362325"/>
            <a:ext cx="1170000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" name="Google Shape;14;p2"/>
          <p:cNvSpPr txBox="1"/>
          <p:nvPr/>
        </p:nvSpPr>
        <p:spPr>
          <a:xfrm>
            <a:off x="4428150" y="8538125"/>
            <a:ext cx="232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Projeto de</a:t>
            </a:r>
            <a:endParaRPr sz="20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Aceleração Social</a:t>
            </a:r>
            <a:endParaRPr sz="20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15;p2"/>
          <p:cNvSpPr txBox="1"/>
          <p:nvPr>
            <p:ph type="title"/>
          </p:nvPr>
        </p:nvSpPr>
        <p:spPr>
          <a:xfrm>
            <a:off x="4428150" y="9245400"/>
            <a:ext cx="2591700" cy="1029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500"/>
              <a:buNone/>
              <a:defRPr b="1">
                <a:solidFill>
                  <a:srgbClr val="66666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500"/>
              <a:buNone/>
              <a:defRPr>
                <a:solidFill>
                  <a:srgbClr val="66666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500"/>
              <a:buNone/>
              <a:defRPr>
                <a:solidFill>
                  <a:srgbClr val="66666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500"/>
              <a:buNone/>
              <a:defRPr>
                <a:solidFill>
                  <a:srgbClr val="66666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500"/>
              <a:buNone/>
              <a:defRPr>
                <a:solidFill>
                  <a:srgbClr val="66666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500"/>
              <a:buNone/>
              <a:defRPr>
                <a:solidFill>
                  <a:srgbClr val="66666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500"/>
              <a:buNone/>
              <a:defRPr>
                <a:solidFill>
                  <a:srgbClr val="66666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500"/>
              <a:buNone/>
              <a:defRPr>
                <a:solidFill>
                  <a:srgbClr val="66666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5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" type="twoColTx">
  <p:cSld name="TITLE_AND_TWO_COLUMN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720000" y="360000"/>
            <a:ext cx="6120000" cy="269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 sz="14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Open Sans ExtraBold"/>
              <a:buNone/>
              <a:defRPr sz="15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Open Sans ExtraBold"/>
              <a:buNone/>
              <a:defRPr sz="15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Open Sans ExtraBold"/>
              <a:buNone/>
              <a:defRPr sz="15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Open Sans ExtraBold"/>
              <a:buNone/>
              <a:defRPr sz="15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Open Sans ExtraBold"/>
              <a:buNone/>
              <a:defRPr sz="15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Open Sans ExtraBold"/>
              <a:buNone/>
              <a:defRPr sz="15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Open Sans ExtraBold"/>
              <a:buNone/>
              <a:defRPr sz="15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Open Sans ExtraBold"/>
              <a:buNone/>
              <a:defRPr sz="15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3553188" y="10065091"/>
            <a:ext cx="453600" cy="431100"/>
          </a:xfrm>
          <a:prstGeom prst="rect">
            <a:avLst/>
          </a:prstGeom>
        </p:spPr>
        <p:txBody>
          <a:bodyPr anchorCtr="0" anchor="ctr" bIns="114375" lIns="114375" spcFirstLastPara="1" rIns="114375" wrap="square" tIns="114375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1" name="Google Shape;61;p12"/>
          <p:cNvSpPr txBox="1"/>
          <p:nvPr>
            <p:ph idx="2" type="title"/>
          </p:nvPr>
        </p:nvSpPr>
        <p:spPr>
          <a:xfrm>
            <a:off x="719975" y="553200"/>
            <a:ext cx="6120000" cy="5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Open Sans ExtraBold"/>
              <a:buNone/>
              <a:defRPr sz="28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 ExtraBold"/>
              <a:buNone/>
              <a:defRPr sz="28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 ExtraBold"/>
              <a:buNone/>
              <a:defRPr sz="28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 ExtraBold"/>
              <a:buNone/>
              <a:defRPr sz="28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 ExtraBold"/>
              <a:buNone/>
              <a:defRPr sz="28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 ExtraBold"/>
              <a:buNone/>
              <a:defRPr sz="28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 ExtraBold"/>
              <a:buNone/>
              <a:defRPr sz="28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 ExtraBold"/>
              <a:buNone/>
              <a:defRPr sz="28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 ExtraBold"/>
              <a:buNone/>
              <a:defRPr sz="28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62" name="Google Shape;62;p12"/>
          <p:cNvSpPr txBox="1"/>
          <p:nvPr>
            <p:ph idx="3" type="title"/>
          </p:nvPr>
        </p:nvSpPr>
        <p:spPr>
          <a:xfrm>
            <a:off x="719975" y="1086900"/>
            <a:ext cx="6120000" cy="5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Open Sans ExtraBold"/>
              <a:buNone/>
              <a:defRPr sz="12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Open Sans ExtraBold"/>
              <a:buNone/>
              <a:defRPr sz="12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Open Sans ExtraBold"/>
              <a:buNone/>
              <a:defRPr sz="12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Open Sans ExtraBold"/>
              <a:buNone/>
              <a:defRPr sz="12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Open Sans ExtraBold"/>
              <a:buNone/>
              <a:defRPr sz="12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Open Sans ExtraBold"/>
              <a:buNone/>
              <a:defRPr sz="12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Open Sans ExtraBold"/>
              <a:buNone/>
              <a:defRPr sz="12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Open Sans ExtraBold"/>
              <a:buNone/>
              <a:defRPr sz="12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63" name="Google Shape;63;p12"/>
          <p:cNvSpPr/>
          <p:nvPr/>
        </p:nvSpPr>
        <p:spPr>
          <a:xfrm>
            <a:off x="3578375" y="10079025"/>
            <a:ext cx="403200" cy="403200"/>
          </a:xfrm>
          <a:prstGeom prst="ellipse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pos="4309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ltima página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09800" y="9006620"/>
            <a:ext cx="2540400" cy="8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1276275" y="7117950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509800" y="9811700"/>
            <a:ext cx="2540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Open Sans Light"/>
                <a:ea typeface="Open Sans Light"/>
                <a:cs typeface="Open Sans Light"/>
                <a:sym typeface="Open Sans Light"/>
              </a:rPr>
              <a:t>www.phomenta.com.br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2570400" y="9943560"/>
            <a:ext cx="24192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378000" y="9943560"/>
            <a:ext cx="17388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3649367" y="10161649"/>
            <a:ext cx="2649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2570400" y="9943560"/>
            <a:ext cx="24192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0" type="dt"/>
          </p:nvPr>
        </p:nvSpPr>
        <p:spPr>
          <a:xfrm>
            <a:off x="378000" y="9943560"/>
            <a:ext cx="17388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3649367" y="10161649"/>
            <a:ext cx="2649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707603" y="526832"/>
            <a:ext cx="48678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526139" y="4126560"/>
            <a:ext cx="6507600" cy="56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2570400" y="9943560"/>
            <a:ext cx="24192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0" type="dt"/>
          </p:nvPr>
        </p:nvSpPr>
        <p:spPr>
          <a:xfrm>
            <a:off x="378000" y="9943560"/>
            <a:ext cx="17388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3649367" y="10161649"/>
            <a:ext cx="2649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/>
          <p:nvPr/>
        </p:nvSpPr>
        <p:spPr>
          <a:xfrm>
            <a:off x="3580031" y="10089688"/>
            <a:ext cx="403225" cy="403225"/>
          </a:xfrm>
          <a:custGeom>
            <a:rect b="b" l="l" r="r" t="t"/>
            <a:pathLst>
              <a:path extrusionOk="0" h="403225" w="403225">
                <a:moveTo>
                  <a:pt x="0" y="201599"/>
                </a:moveTo>
                <a:lnTo>
                  <a:pt x="5324" y="155375"/>
                </a:lnTo>
                <a:lnTo>
                  <a:pt x="20490" y="112941"/>
                </a:lnTo>
                <a:lnTo>
                  <a:pt x="44289" y="75509"/>
                </a:lnTo>
                <a:lnTo>
                  <a:pt x="75509" y="44289"/>
                </a:lnTo>
                <a:lnTo>
                  <a:pt x="112941" y="20490"/>
                </a:lnTo>
                <a:lnTo>
                  <a:pt x="155375" y="5324"/>
                </a:lnTo>
                <a:lnTo>
                  <a:pt x="201599" y="0"/>
                </a:lnTo>
                <a:lnTo>
                  <a:pt x="241113" y="3909"/>
                </a:lnTo>
                <a:lnTo>
                  <a:pt x="278748" y="15345"/>
                </a:lnTo>
                <a:lnTo>
                  <a:pt x="313447" y="33871"/>
                </a:lnTo>
                <a:lnTo>
                  <a:pt x="344152" y="59047"/>
                </a:lnTo>
                <a:lnTo>
                  <a:pt x="369328" y="89752"/>
                </a:lnTo>
                <a:lnTo>
                  <a:pt x="387854" y="124451"/>
                </a:lnTo>
                <a:lnTo>
                  <a:pt x="399290" y="162086"/>
                </a:lnTo>
                <a:lnTo>
                  <a:pt x="403199" y="201599"/>
                </a:lnTo>
                <a:lnTo>
                  <a:pt x="397875" y="247824"/>
                </a:lnTo>
                <a:lnTo>
                  <a:pt x="382709" y="290258"/>
                </a:lnTo>
                <a:lnTo>
                  <a:pt x="358910" y="327690"/>
                </a:lnTo>
                <a:lnTo>
                  <a:pt x="327690" y="358910"/>
                </a:lnTo>
                <a:lnTo>
                  <a:pt x="290258" y="382709"/>
                </a:lnTo>
                <a:lnTo>
                  <a:pt x="247824" y="397875"/>
                </a:lnTo>
                <a:lnTo>
                  <a:pt x="201599" y="403199"/>
                </a:lnTo>
                <a:lnTo>
                  <a:pt x="155375" y="397875"/>
                </a:lnTo>
                <a:lnTo>
                  <a:pt x="112941" y="382709"/>
                </a:lnTo>
                <a:lnTo>
                  <a:pt x="75509" y="358910"/>
                </a:lnTo>
                <a:lnTo>
                  <a:pt x="44289" y="327690"/>
                </a:lnTo>
                <a:lnTo>
                  <a:pt x="20490" y="290258"/>
                </a:lnTo>
                <a:lnTo>
                  <a:pt x="5324" y="247824"/>
                </a:lnTo>
                <a:lnTo>
                  <a:pt x="0" y="201599"/>
                </a:lnTo>
                <a:close/>
              </a:path>
            </a:pathLst>
          </a:custGeom>
          <a:noFill/>
          <a:ln cap="flat" cmpd="sng" w="285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2" name="Google Shape;92;p19"/>
          <p:cNvSpPr/>
          <p:nvPr/>
        </p:nvSpPr>
        <p:spPr>
          <a:xfrm>
            <a:off x="540249" y="919195"/>
            <a:ext cx="6480175" cy="9029700"/>
          </a:xfrm>
          <a:custGeom>
            <a:rect b="b" l="l" r="r" t="t"/>
            <a:pathLst>
              <a:path extrusionOk="0" h="9029700" w="6480175">
                <a:moveTo>
                  <a:pt x="6479999" y="9029699"/>
                </a:moveTo>
                <a:lnTo>
                  <a:pt x="0" y="9029699"/>
                </a:lnTo>
                <a:lnTo>
                  <a:pt x="0" y="0"/>
                </a:lnTo>
                <a:lnTo>
                  <a:pt x="6479999" y="0"/>
                </a:lnTo>
                <a:lnTo>
                  <a:pt x="6479999" y="9029699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3" name="Google Shape;93;p19"/>
          <p:cNvSpPr txBox="1"/>
          <p:nvPr>
            <p:ph type="title"/>
          </p:nvPr>
        </p:nvSpPr>
        <p:spPr>
          <a:xfrm>
            <a:off x="707603" y="526832"/>
            <a:ext cx="48678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2570400" y="9943560"/>
            <a:ext cx="24192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0" type="dt"/>
          </p:nvPr>
        </p:nvSpPr>
        <p:spPr>
          <a:xfrm>
            <a:off x="378000" y="9943560"/>
            <a:ext cx="17388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3649367" y="10161649"/>
            <a:ext cx="2649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ctrTitle"/>
          </p:nvPr>
        </p:nvSpPr>
        <p:spPr>
          <a:xfrm>
            <a:off x="567000" y="3314520"/>
            <a:ext cx="6426000" cy="22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" type="subTitle"/>
          </p:nvPr>
        </p:nvSpPr>
        <p:spPr>
          <a:xfrm>
            <a:off x="1134000" y="5987520"/>
            <a:ext cx="5292000" cy="26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1" type="ftr"/>
          </p:nvPr>
        </p:nvSpPr>
        <p:spPr>
          <a:xfrm>
            <a:off x="2570400" y="9943560"/>
            <a:ext cx="24192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0" type="dt"/>
          </p:nvPr>
        </p:nvSpPr>
        <p:spPr>
          <a:xfrm>
            <a:off x="378000" y="9943560"/>
            <a:ext cx="17388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3649367" y="10161649"/>
            <a:ext cx="2649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707603" y="526832"/>
            <a:ext cx="48678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78000" y="2459160"/>
            <a:ext cx="3288600" cy="7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2" type="body"/>
          </p:nvPr>
        </p:nvSpPr>
        <p:spPr>
          <a:xfrm>
            <a:off x="3893400" y="2459160"/>
            <a:ext cx="3288600" cy="7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2570400" y="9943560"/>
            <a:ext cx="24192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0" type="dt"/>
          </p:nvPr>
        </p:nvSpPr>
        <p:spPr>
          <a:xfrm>
            <a:off x="378000" y="9943560"/>
            <a:ext cx="17388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3649367" y="10161649"/>
            <a:ext cx="2649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-capa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40000" y="360000"/>
            <a:ext cx="6480000" cy="997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1099550" y="5946500"/>
            <a:ext cx="1323900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1099550" y="4696800"/>
            <a:ext cx="4956600" cy="8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1099550" y="6224650"/>
            <a:ext cx="4956600" cy="3071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Open Sans Light"/>
              <a:buNone/>
              <a:defRPr sz="13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Open Sans Light"/>
              <a:buNone/>
              <a:defRPr sz="13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Open Sans Light"/>
              <a:buNone/>
              <a:defRPr sz="13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Open Sans Light"/>
              <a:buNone/>
              <a:defRPr sz="13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Open Sans Light"/>
              <a:buNone/>
              <a:defRPr sz="13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Open Sans Light"/>
              <a:buNone/>
              <a:defRPr sz="13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Open Sans Light"/>
              <a:buNone/>
              <a:defRPr sz="13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Open Sans Light"/>
              <a:buNone/>
              <a:defRPr sz="13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Open Sans Light"/>
              <a:buNone/>
              <a:defRPr sz="13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otações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3553188" y="10065091"/>
            <a:ext cx="453600" cy="431100"/>
          </a:xfrm>
          <a:prstGeom prst="rect">
            <a:avLst/>
          </a:prstGeom>
        </p:spPr>
        <p:txBody>
          <a:bodyPr anchorCtr="0" anchor="ctr" bIns="114375" lIns="114375" spcFirstLastPara="1" rIns="114375" wrap="square" tIns="11437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3578375" y="10079025"/>
            <a:ext cx="403200" cy="403200"/>
          </a:xfrm>
          <a:prstGeom prst="ellipse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540000" y="918225"/>
            <a:ext cx="6480000" cy="902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2080500" y="55200"/>
            <a:ext cx="3399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anotações</a:t>
            </a:r>
            <a:endParaRPr sz="5000">
              <a:solidFill>
                <a:srgbClr val="43434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720000" y="360000"/>
            <a:ext cx="6120000" cy="269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 sz="14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Open Sans ExtraBold"/>
              <a:buNone/>
              <a:defRPr sz="15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Open Sans ExtraBold"/>
              <a:buNone/>
              <a:defRPr sz="15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Open Sans ExtraBold"/>
              <a:buNone/>
              <a:defRPr sz="15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Open Sans ExtraBold"/>
              <a:buNone/>
              <a:defRPr sz="15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Open Sans ExtraBold"/>
              <a:buNone/>
              <a:defRPr sz="15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Open Sans ExtraBold"/>
              <a:buNone/>
              <a:defRPr sz="15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Open Sans ExtraBold"/>
              <a:buNone/>
              <a:defRPr sz="15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Open Sans ExtraBold"/>
              <a:buNone/>
              <a:defRPr sz="15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3553188" y="10065091"/>
            <a:ext cx="453600" cy="431100"/>
          </a:xfrm>
          <a:prstGeom prst="rect">
            <a:avLst/>
          </a:prstGeom>
        </p:spPr>
        <p:txBody>
          <a:bodyPr anchorCtr="0" anchor="ctr" bIns="114375" lIns="114375" spcFirstLastPara="1" rIns="114375" wrap="square" tIns="11437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2" type="title"/>
          </p:nvPr>
        </p:nvSpPr>
        <p:spPr>
          <a:xfrm>
            <a:off x="719975" y="553200"/>
            <a:ext cx="6120000" cy="5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Open Sans ExtraBold"/>
              <a:buNone/>
              <a:defRPr sz="28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Open Sans ExtraBold"/>
              <a:buNone/>
              <a:defRPr sz="28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Open Sans ExtraBold"/>
              <a:buNone/>
              <a:defRPr sz="28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Open Sans ExtraBold"/>
              <a:buNone/>
              <a:defRPr sz="28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Open Sans ExtraBold"/>
              <a:buNone/>
              <a:defRPr sz="28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Open Sans ExtraBold"/>
              <a:buNone/>
              <a:defRPr sz="28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Open Sans ExtraBold"/>
              <a:buNone/>
              <a:defRPr sz="28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Open Sans ExtraBold"/>
              <a:buNone/>
              <a:defRPr sz="28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Open Sans ExtraBold"/>
              <a:buNone/>
              <a:defRPr sz="28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3" type="title"/>
          </p:nvPr>
        </p:nvSpPr>
        <p:spPr>
          <a:xfrm>
            <a:off x="719975" y="1086900"/>
            <a:ext cx="6120000" cy="5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Open Sans ExtraBold"/>
              <a:buNone/>
              <a:defRPr sz="12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Open Sans ExtraBold"/>
              <a:buNone/>
              <a:defRPr sz="12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Open Sans ExtraBold"/>
              <a:buNone/>
              <a:defRPr sz="12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Open Sans ExtraBold"/>
              <a:buNone/>
              <a:defRPr sz="12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Open Sans ExtraBold"/>
              <a:buNone/>
              <a:defRPr sz="12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Open Sans ExtraBold"/>
              <a:buNone/>
              <a:defRPr sz="12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Open Sans ExtraBold"/>
              <a:buNone/>
              <a:defRPr sz="12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Open Sans ExtraBold"/>
              <a:buNone/>
              <a:defRPr sz="12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31" name="Google Shape;31;p5"/>
          <p:cNvSpPr/>
          <p:nvPr/>
        </p:nvSpPr>
        <p:spPr>
          <a:xfrm>
            <a:off x="3578375" y="10079025"/>
            <a:ext cx="403200" cy="403200"/>
          </a:xfrm>
          <a:prstGeom prst="ellipse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pos="4309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ltima página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09800" y="9006620"/>
            <a:ext cx="2540400" cy="8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/>
          <p:nvPr/>
        </p:nvSpPr>
        <p:spPr>
          <a:xfrm>
            <a:off x="1276275" y="7117950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" name="Google Shape;35;p6"/>
          <p:cNvSpPr txBox="1"/>
          <p:nvPr/>
        </p:nvSpPr>
        <p:spPr>
          <a:xfrm>
            <a:off x="2509800" y="9811700"/>
            <a:ext cx="2540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Open Sans Light"/>
                <a:ea typeface="Open Sans Light"/>
                <a:cs typeface="Open Sans Light"/>
                <a:sym typeface="Open Sans Light"/>
              </a:rPr>
              <a:t>www.phomenta.com.br</a:t>
            </a:r>
            <a:endParaRPr sz="11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 type="title">
  <p:cSld name="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540000" y="360000"/>
            <a:ext cx="3240000" cy="997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9"/>
          <p:cNvSpPr/>
          <p:nvPr/>
        </p:nvSpPr>
        <p:spPr>
          <a:xfrm>
            <a:off x="1377000" y="2943000"/>
            <a:ext cx="4806000" cy="4806000"/>
          </a:xfrm>
          <a:prstGeom prst="ellipse">
            <a:avLst/>
          </a:prstGeom>
          <a:solidFill>
            <a:srgbClr val="FFFFFF"/>
          </a:solidFill>
          <a:ln cap="flat" cmpd="sng" w="2286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" name="Google Shape;4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6200" y="9621136"/>
            <a:ext cx="2062349" cy="653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9"/>
          <p:cNvCxnSpPr/>
          <p:nvPr/>
        </p:nvCxnSpPr>
        <p:spPr>
          <a:xfrm>
            <a:off x="4428150" y="8362325"/>
            <a:ext cx="1170000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Google Shape;46;p9"/>
          <p:cNvSpPr txBox="1"/>
          <p:nvPr/>
        </p:nvSpPr>
        <p:spPr>
          <a:xfrm>
            <a:off x="4428150" y="8538125"/>
            <a:ext cx="232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Programa de</a:t>
            </a:r>
            <a:endParaRPr sz="20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Aceleração Social</a:t>
            </a:r>
            <a:endParaRPr sz="20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4428150" y="9245400"/>
            <a:ext cx="2591700" cy="1029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500"/>
              <a:buNone/>
              <a:defRPr b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500"/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500"/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500"/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500"/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500"/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500"/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500"/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5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-capa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540000" y="360000"/>
            <a:ext cx="6480000" cy="997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10"/>
          <p:cNvCxnSpPr/>
          <p:nvPr/>
        </p:nvCxnSpPr>
        <p:spPr>
          <a:xfrm>
            <a:off x="1099550" y="5946500"/>
            <a:ext cx="1323900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Google Shape;51;p10"/>
          <p:cNvSpPr txBox="1"/>
          <p:nvPr>
            <p:ph type="title"/>
          </p:nvPr>
        </p:nvSpPr>
        <p:spPr>
          <a:xfrm>
            <a:off x="1099550" y="4696800"/>
            <a:ext cx="4956600" cy="8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" type="subTitle"/>
          </p:nvPr>
        </p:nvSpPr>
        <p:spPr>
          <a:xfrm>
            <a:off x="1099550" y="6224650"/>
            <a:ext cx="4956600" cy="3071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Open Sans Light"/>
              <a:buNone/>
              <a:defRPr sz="13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Open Sans Light"/>
              <a:buNone/>
              <a:defRPr sz="13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Open Sans Light"/>
              <a:buNone/>
              <a:defRPr sz="13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Open Sans Light"/>
              <a:buNone/>
              <a:defRPr sz="13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Open Sans Light"/>
              <a:buNone/>
              <a:defRPr sz="13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Open Sans Light"/>
              <a:buNone/>
              <a:defRPr sz="13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Open Sans Light"/>
              <a:buNone/>
              <a:defRPr sz="13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Open Sans Light"/>
              <a:buNone/>
              <a:defRPr sz="13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Open Sans Light"/>
              <a:buNone/>
              <a:defRPr sz="13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otações" type="tx">
  <p:cSld name="TITLE_AND_BOD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3553188" y="10065091"/>
            <a:ext cx="453600" cy="431100"/>
          </a:xfrm>
          <a:prstGeom prst="rect">
            <a:avLst/>
          </a:prstGeom>
        </p:spPr>
        <p:txBody>
          <a:bodyPr anchorCtr="0" anchor="ctr" bIns="114375" lIns="114375" spcFirstLastPara="1" rIns="114375" wrap="square" tIns="114375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3578375" y="10079025"/>
            <a:ext cx="403200" cy="403200"/>
          </a:xfrm>
          <a:prstGeom prst="ellipse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1"/>
          <p:cNvSpPr/>
          <p:nvPr/>
        </p:nvSpPr>
        <p:spPr>
          <a:xfrm>
            <a:off x="540000" y="918225"/>
            <a:ext cx="6480000" cy="902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/>
        </p:nvSpPr>
        <p:spPr>
          <a:xfrm>
            <a:off x="2080500" y="148725"/>
            <a:ext cx="3399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anotações</a:t>
            </a:r>
            <a:endParaRPr sz="5000">
              <a:solidFill>
                <a:srgbClr val="43434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375" lIns="114375" spcFirstLastPara="1" rIns="114375" wrap="square" tIns="114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"/>
              <a:buNone/>
              <a:defRPr sz="3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"/>
              <a:buNone/>
              <a:defRPr sz="3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"/>
              <a:buNone/>
              <a:defRPr sz="3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"/>
              <a:buNone/>
              <a:defRPr sz="3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"/>
              <a:buNone/>
              <a:defRPr sz="3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"/>
              <a:buNone/>
              <a:defRPr sz="3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"/>
              <a:buNone/>
              <a:defRPr sz="3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"/>
              <a:buNone/>
              <a:defRPr sz="3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"/>
              <a:buNone/>
              <a:defRPr sz="3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375" lIns="114375" spcFirstLastPara="1" rIns="114375" wrap="square" tIns="114375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300"/>
              <a:buFont typeface="Open Sans"/>
              <a:buChar char="●"/>
              <a:defRPr sz="2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Open Sans"/>
              <a:buChar char="○"/>
              <a:defRPr sz="1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Open Sans"/>
              <a:buChar char="■"/>
              <a:defRPr sz="1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Open Sans"/>
              <a:buChar char="●"/>
              <a:defRPr sz="1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Open Sans"/>
              <a:buChar char="○"/>
              <a:defRPr sz="1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Open Sans"/>
              <a:buChar char="■"/>
              <a:defRPr sz="1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Open Sans"/>
              <a:buChar char="●"/>
              <a:defRPr sz="1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Open Sans"/>
              <a:buChar char="○"/>
              <a:defRPr sz="1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Open Sans"/>
              <a:buChar char="■"/>
              <a:defRPr sz="1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553188" y="10065091"/>
            <a:ext cx="453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75" lIns="114375" spcFirstLastPara="1" rIns="114375" wrap="square" tIns="114375">
            <a:spAutoFit/>
          </a:bodyPr>
          <a:lstStyle>
            <a:lvl1pPr lvl="0" algn="ctr">
              <a:buNone/>
              <a:defRPr b="1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buNone/>
              <a:defRPr b="1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buNone/>
              <a:defRPr b="1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buNone/>
              <a:defRPr b="1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buNone/>
              <a:defRPr b="1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buNone/>
              <a:defRPr b="1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buNone/>
              <a:defRPr b="1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buNone/>
              <a:defRPr b="1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buNone/>
              <a:defRPr b="1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>
          <p15:clr>
            <a:srgbClr val="EA4335"/>
          </p15:clr>
        </p15:guide>
        <p15:guide id="2" orient="horz">
          <p15:clr>
            <a:srgbClr val="EA4335"/>
          </p15:clr>
        </p15:guide>
        <p15:guide id="3" pos="4762">
          <p15:clr>
            <a:srgbClr val="EA4335"/>
          </p15:clr>
        </p15:guide>
        <p15:guide id="4" orient="horz" pos="6735">
          <p15:clr>
            <a:srgbClr val="EA4335"/>
          </p15:clr>
        </p15:guide>
        <p15:guide id="5" pos="2381">
          <p15:clr>
            <a:srgbClr val="EA4335"/>
          </p15:clr>
        </p15:guide>
        <p15:guide id="6" orient="horz" pos="3368">
          <p15:clr>
            <a:srgbClr val="EA4335"/>
          </p15:clr>
        </p15:guide>
        <p15:guide id="7" pos="340">
          <p15:clr>
            <a:srgbClr val="EA4335"/>
          </p15:clr>
        </p15:guide>
        <p15:guide id="8" pos="4422">
          <p15:clr>
            <a:srgbClr val="EA4335"/>
          </p15:clr>
        </p15:guide>
        <p15:guide id="9" orient="horz" pos="6266">
          <p15:clr>
            <a:srgbClr val="EA4335"/>
          </p15:clr>
        </p15:guide>
        <p15:guide id="10" orient="horz" pos="227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375" lIns="114375" spcFirstLastPara="1" rIns="114375" wrap="square" tIns="1143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"/>
              <a:buNone/>
              <a:defRPr sz="3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"/>
              <a:buNone/>
              <a:defRPr sz="3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"/>
              <a:buNone/>
              <a:defRPr sz="3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"/>
              <a:buNone/>
              <a:defRPr sz="3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"/>
              <a:buNone/>
              <a:defRPr sz="3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"/>
              <a:buNone/>
              <a:defRPr sz="3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"/>
              <a:buNone/>
              <a:defRPr sz="3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"/>
              <a:buNone/>
              <a:defRPr sz="3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"/>
              <a:buNone/>
              <a:defRPr sz="3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" type="body"/>
          </p:nvPr>
        </p:nvSpPr>
        <p:spPr>
          <a:xfrm>
            <a:off x="257705" y="2395696"/>
            <a:ext cx="7044600" cy="7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375" lIns="114375" spcFirstLastPara="1" rIns="114375" wrap="square" tIns="114375">
            <a:normAutofit/>
          </a:bodyPr>
          <a:lstStyle>
            <a:lvl1pPr indent="-3746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300"/>
              <a:buFont typeface="Open Sans"/>
              <a:buChar char="●"/>
              <a:defRPr sz="2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Open Sans"/>
              <a:buChar char="○"/>
              <a:defRPr sz="1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Open Sans"/>
              <a:buChar char="■"/>
              <a:defRPr sz="1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Open Sans"/>
              <a:buChar char="●"/>
              <a:defRPr sz="1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Open Sans"/>
              <a:buChar char="○"/>
              <a:defRPr sz="1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Open Sans"/>
              <a:buChar char="■"/>
              <a:defRPr sz="1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Open Sans"/>
              <a:buChar char="●"/>
              <a:defRPr sz="1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Open Sans"/>
              <a:buChar char="○"/>
              <a:defRPr sz="1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Open Sans"/>
              <a:buChar char="■"/>
              <a:defRPr sz="1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3553188" y="10065091"/>
            <a:ext cx="453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75" lIns="114375" spcFirstLastPara="1" rIns="114375" wrap="square" tIns="114375">
            <a:spAutoFit/>
          </a:bodyPr>
          <a:lstStyle>
            <a:lvl1pPr lvl="0" rtl="0" algn="ctr">
              <a:buNone/>
              <a:defRPr b="1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buNone/>
              <a:defRPr b="1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buNone/>
              <a:defRPr b="1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buNone/>
              <a:defRPr b="1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buNone/>
              <a:defRPr b="1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buNone/>
              <a:defRPr b="1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buNone/>
              <a:defRPr b="1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buNone/>
              <a:defRPr b="1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buNone/>
              <a:defRPr b="1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>
          <p15:clr>
            <a:srgbClr val="EA4335"/>
          </p15:clr>
        </p15:guide>
        <p15:guide id="2" orient="horz">
          <p15:clr>
            <a:srgbClr val="EA4335"/>
          </p15:clr>
        </p15:guide>
        <p15:guide id="3" pos="4762">
          <p15:clr>
            <a:srgbClr val="EA4335"/>
          </p15:clr>
        </p15:guide>
        <p15:guide id="4" orient="horz" pos="6735">
          <p15:clr>
            <a:srgbClr val="EA4335"/>
          </p15:clr>
        </p15:guide>
        <p15:guide id="5" pos="2381">
          <p15:clr>
            <a:srgbClr val="EA4335"/>
          </p15:clr>
        </p15:guide>
        <p15:guide id="6" orient="horz" pos="3368">
          <p15:clr>
            <a:srgbClr val="EA4335"/>
          </p15:clr>
        </p15:guide>
        <p15:guide id="7" pos="340">
          <p15:clr>
            <a:srgbClr val="EA4335"/>
          </p15:clr>
        </p15:guide>
        <p15:guide id="8" pos="4422">
          <p15:clr>
            <a:srgbClr val="EA4335"/>
          </p15:clr>
        </p15:guide>
        <p15:guide id="9" orient="horz" pos="6266">
          <p15:clr>
            <a:srgbClr val="EA4335"/>
          </p15:clr>
        </p15:guide>
        <p15:guide id="10" orient="horz" pos="227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3580031" y="10089688"/>
            <a:ext cx="403225" cy="403225"/>
          </a:xfrm>
          <a:custGeom>
            <a:rect b="b" l="l" r="r" t="t"/>
            <a:pathLst>
              <a:path extrusionOk="0" h="403225" w="403225">
                <a:moveTo>
                  <a:pt x="0" y="201599"/>
                </a:moveTo>
                <a:lnTo>
                  <a:pt x="5324" y="155375"/>
                </a:lnTo>
                <a:lnTo>
                  <a:pt x="20490" y="112941"/>
                </a:lnTo>
                <a:lnTo>
                  <a:pt x="44289" y="75509"/>
                </a:lnTo>
                <a:lnTo>
                  <a:pt x="75509" y="44289"/>
                </a:lnTo>
                <a:lnTo>
                  <a:pt x="112941" y="20490"/>
                </a:lnTo>
                <a:lnTo>
                  <a:pt x="155375" y="5324"/>
                </a:lnTo>
                <a:lnTo>
                  <a:pt x="201599" y="0"/>
                </a:lnTo>
                <a:lnTo>
                  <a:pt x="241113" y="3909"/>
                </a:lnTo>
                <a:lnTo>
                  <a:pt x="278748" y="15345"/>
                </a:lnTo>
                <a:lnTo>
                  <a:pt x="313447" y="33871"/>
                </a:lnTo>
                <a:lnTo>
                  <a:pt x="344152" y="59047"/>
                </a:lnTo>
                <a:lnTo>
                  <a:pt x="369328" y="89752"/>
                </a:lnTo>
                <a:lnTo>
                  <a:pt x="387854" y="124451"/>
                </a:lnTo>
                <a:lnTo>
                  <a:pt x="399290" y="162086"/>
                </a:lnTo>
                <a:lnTo>
                  <a:pt x="403199" y="201599"/>
                </a:lnTo>
                <a:lnTo>
                  <a:pt x="397875" y="247824"/>
                </a:lnTo>
                <a:lnTo>
                  <a:pt x="382709" y="290258"/>
                </a:lnTo>
                <a:lnTo>
                  <a:pt x="358910" y="327690"/>
                </a:lnTo>
                <a:lnTo>
                  <a:pt x="327690" y="358910"/>
                </a:lnTo>
                <a:lnTo>
                  <a:pt x="290258" y="382709"/>
                </a:lnTo>
                <a:lnTo>
                  <a:pt x="247824" y="397875"/>
                </a:lnTo>
                <a:lnTo>
                  <a:pt x="201599" y="403199"/>
                </a:lnTo>
                <a:lnTo>
                  <a:pt x="155375" y="397875"/>
                </a:lnTo>
                <a:lnTo>
                  <a:pt x="112941" y="382709"/>
                </a:lnTo>
                <a:lnTo>
                  <a:pt x="75509" y="358910"/>
                </a:lnTo>
                <a:lnTo>
                  <a:pt x="44289" y="327690"/>
                </a:lnTo>
                <a:lnTo>
                  <a:pt x="20490" y="290258"/>
                </a:lnTo>
                <a:lnTo>
                  <a:pt x="5324" y="247824"/>
                </a:lnTo>
                <a:lnTo>
                  <a:pt x="0" y="201599"/>
                </a:lnTo>
                <a:close/>
              </a:path>
            </a:pathLst>
          </a:custGeom>
          <a:noFill/>
          <a:ln cap="flat" cmpd="sng" w="285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" name="Google Shape;75;p16"/>
          <p:cNvSpPr txBox="1"/>
          <p:nvPr>
            <p:ph type="title"/>
          </p:nvPr>
        </p:nvSpPr>
        <p:spPr>
          <a:xfrm>
            <a:off x="707603" y="526832"/>
            <a:ext cx="48678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526139" y="4126560"/>
            <a:ext cx="6507600" cy="56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11" type="ftr"/>
          </p:nvPr>
        </p:nvSpPr>
        <p:spPr>
          <a:xfrm>
            <a:off x="2570400" y="9943560"/>
            <a:ext cx="24192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8" name="Google Shape;78;p16"/>
          <p:cNvSpPr txBox="1"/>
          <p:nvPr>
            <p:ph idx="10" type="dt"/>
          </p:nvPr>
        </p:nvSpPr>
        <p:spPr>
          <a:xfrm>
            <a:off x="378000" y="9943560"/>
            <a:ext cx="17388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3649367" y="10161649"/>
            <a:ext cx="2649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 u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 u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 u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 u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 u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 u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 u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 u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300" u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://www.phomenta.com.b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/>
        </p:nvSpPr>
        <p:spPr>
          <a:xfrm>
            <a:off x="1309031" y="5907068"/>
            <a:ext cx="46302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Pacote de Ferramentas de Gestão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22"/>
          <p:cNvSpPr txBox="1"/>
          <p:nvPr/>
        </p:nvSpPr>
        <p:spPr>
          <a:xfrm>
            <a:off x="1196629" y="3813055"/>
            <a:ext cx="48549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Plano de</a:t>
            </a:r>
            <a:endParaRPr sz="52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50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Ação</a:t>
            </a:r>
            <a:endParaRPr sz="55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16" name="Google Shape;116;p22"/>
          <p:cNvPicPr preferRelativeResize="0"/>
          <p:nvPr/>
        </p:nvPicPr>
        <p:blipFill rotWithShape="1">
          <a:blip r:embed="rId3">
            <a:alphaModFix/>
          </a:blip>
          <a:srcRect b="0" l="25356" r="0" t="0"/>
          <a:stretch/>
        </p:blipFill>
        <p:spPr>
          <a:xfrm>
            <a:off x="2440267" y="9570154"/>
            <a:ext cx="1208042" cy="5131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22"/>
          <p:cNvCxnSpPr/>
          <p:nvPr/>
        </p:nvCxnSpPr>
        <p:spPr>
          <a:xfrm>
            <a:off x="1180847" y="5714014"/>
            <a:ext cx="6620400" cy="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8" name="Google Shape;118;p22"/>
          <p:cNvPicPr preferRelativeResize="0"/>
          <p:nvPr/>
        </p:nvPicPr>
        <p:blipFill rotWithShape="1">
          <a:blip r:embed="rId3">
            <a:alphaModFix/>
          </a:blip>
          <a:srcRect b="0" l="0" r="73643" t="0"/>
          <a:stretch/>
        </p:blipFill>
        <p:spPr>
          <a:xfrm>
            <a:off x="2738987" y="9239290"/>
            <a:ext cx="426543" cy="51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141" y="9239290"/>
            <a:ext cx="1310591" cy="96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23"/>
          <p:cNvGrpSpPr/>
          <p:nvPr/>
        </p:nvGrpSpPr>
        <p:grpSpPr>
          <a:xfrm>
            <a:off x="540269" y="360395"/>
            <a:ext cx="6483415" cy="9983009"/>
            <a:chOff x="539999" y="359999"/>
            <a:chExt cx="6480175" cy="9972040"/>
          </a:xfrm>
        </p:grpSpPr>
        <p:sp>
          <p:nvSpPr>
            <p:cNvPr id="125" name="Google Shape;125;p23"/>
            <p:cNvSpPr/>
            <p:nvPr/>
          </p:nvSpPr>
          <p:spPr>
            <a:xfrm>
              <a:off x="539999" y="359999"/>
              <a:ext cx="6480175" cy="9972040"/>
            </a:xfrm>
            <a:custGeom>
              <a:rect b="b" l="l" r="r" t="t"/>
              <a:pathLst>
                <a:path extrusionOk="0" h="9972040" w="6480175">
                  <a:moveTo>
                    <a:pt x="6479999" y="9971999"/>
                  </a:moveTo>
                  <a:lnTo>
                    <a:pt x="0" y="9971999"/>
                  </a:lnTo>
                  <a:lnTo>
                    <a:pt x="0" y="0"/>
                  </a:lnTo>
                  <a:lnTo>
                    <a:pt x="6479999" y="0"/>
                  </a:lnTo>
                  <a:lnTo>
                    <a:pt x="6479999" y="9971999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1099549" y="5946500"/>
              <a:ext cx="1323975" cy="0"/>
            </a:xfrm>
            <a:custGeom>
              <a:rect b="b" l="l" r="r" t="t"/>
              <a:pathLst>
                <a:path extrusionOk="0" h="120000" w="1323975">
                  <a:moveTo>
                    <a:pt x="0" y="0"/>
                  </a:moveTo>
                  <a:lnTo>
                    <a:pt x="1323899" y="0"/>
                  </a:lnTo>
                </a:path>
              </a:pathLst>
            </a:custGeom>
            <a:noFill/>
            <a:ln cap="flat" cmpd="sng" w="11427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27" name="Google Shape;127;p23"/>
          <p:cNvSpPr txBox="1"/>
          <p:nvPr/>
        </p:nvSpPr>
        <p:spPr>
          <a:xfrm>
            <a:off x="1087353" y="5225548"/>
            <a:ext cx="32484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Boas-vindas!</a:t>
            </a:r>
            <a:endParaRPr sz="3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23"/>
          <p:cNvSpPr txBox="1"/>
          <p:nvPr/>
        </p:nvSpPr>
        <p:spPr>
          <a:xfrm>
            <a:off x="1087353" y="6252848"/>
            <a:ext cx="4937700" cy="30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Olá, empreendedor(a) social! A seguir, você terá a oportunidade de utilizar na prática uma ferramenta de gestão </a:t>
            </a:r>
            <a:r>
              <a:rPr lang="pt-BR" sz="15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essencial para organizar suas atividades a serem realizadas:</a:t>
            </a:r>
            <a:r>
              <a:rPr lang="pt-BR" sz="15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pt-BR" sz="15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o plano de ação</a:t>
            </a:r>
            <a:r>
              <a:rPr lang="pt-BR" sz="15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5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215900" rtl="0" algn="just">
              <a:lnSpc>
                <a:spcPct val="114999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Por meio dessa ferramenta, você terá um guia prático de como construir um </a:t>
            </a:r>
            <a:r>
              <a:rPr b="1" lang="pt-BR" sz="15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plano eficiente e completo</a:t>
            </a:r>
            <a:r>
              <a:rPr lang="pt-BR" sz="15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, que detalha todas as informações necessárias para </a:t>
            </a:r>
            <a:r>
              <a:rPr b="1" lang="pt-BR" sz="15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executar com qualidade tudo que foi planejado</a:t>
            </a:r>
            <a:r>
              <a:rPr lang="pt-BR" sz="15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Aproveite! Um abraço da Equipe Phomenta.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/>
          <p:nvPr/>
        </p:nvSpPr>
        <p:spPr>
          <a:xfrm>
            <a:off x="540700" y="50"/>
            <a:ext cx="6479540" cy="1409156"/>
          </a:xfrm>
          <a:custGeom>
            <a:rect b="b" l="l" r="r" t="t"/>
            <a:pathLst>
              <a:path extrusionOk="0" h="1672589" w="6479540">
                <a:moveTo>
                  <a:pt x="6479099" y="1672199"/>
                </a:moveTo>
                <a:lnTo>
                  <a:pt x="0" y="1672199"/>
                </a:lnTo>
                <a:lnTo>
                  <a:pt x="0" y="0"/>
                </a:lnTo>
                <a:lnTo>
                  <a:pt x="6479099" y="0"/>
                </a:lnTo>
                <a:lnTo>
                  <a:pt x="6479099" y="1672199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134" name="Google Shape;134;p24"/>
          <p:cNvSpPr txBox="1"/>
          <p:nvPr/>
        </p:nvSpPr>
        <p:spPr>
          <a:xfrm>
            <a:off x="707627" y="340547"/>
            <a:ext cx="14859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INTRODUÇÃO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24"/>
          <p:cNvSpPr txBox="1"/>
          <p:nvPr>
            <p:ph type="title"/>
          </p:nvPr>
        </p:nvSpPr>
        <p:spPr>
          <a:xfrm>
            <a:off x="707603" y="526832"/>
            <a:ext cx="56979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pen Sans"/>
                <a:ea typeface="Open Sans"/>
                <a:cs typeface="Open Sans"/>
                <a:sym typeface="Open Sans"/>
              </a:rPr>
              <a:t>Plano de Ação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24"/>
          <p:cNvSpPr/>
          <p:nvPr/>
        </p:nvSpPr>
        <p:spPr>
          <a:xfrm>
            <a:off x="540700" y="1608075"/>
            <a:ext cx="6544335" cy="8366019"/>
          </a:xfrm>
          <a:custGeom>
            <a:rect b="b" l="l" r="r" t="t"/>
            <a:pathLst>
              <a:path extrusionOk="0" h="3202304" w="6479540">
                <a:moveTo>
                  <a:pt x="6479099" y="3202199"/>
                </a:moveTo>
                <a:lnTo>
                  <a:pt x="0" y="3202199"/>
                </a:lnTo>
                <a:lnTo>
                  <a:pt x="0" y="0"/>
                </a:lnTo>
                <a:lnTo>
                  <a:pt x="6479099" y="0"/>
                </a:lnTo>
                <a:lnTo>
                  <a:pt x="6479099" y="3202199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7" name="Google Shape;137;p24"/>
          <p:cNvSpPr txBox="1"/>
          <p:nvPr/>
        </p:nvSpPr>
        <p:spPr>
          <a:xfrm>
            <a:off x="642372" y="1703692"/>
            <a:ext cx="6279300" cy="84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Sabem aqueles projetos que nunca saem do papel? Aquelas ideias que a equipe discute, traçam objetivos, mas eles nunca são colocados em prática?</a:t>
            </a:r>
            <a:r>
              <a:rPr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Pois é! Todos nós já passamos por isso. E talvez o problema esteja na </a:t>
            </a:r>
            <a:r>
              <a:rPr b="1"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elaboração do plano de ação</a:t>
            </a:r>
            <a:r>
              <a:rPr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! 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Existem inúmeras metodologias para elaborar um plano de ação. A seguir nós vamos recomendar uma que consideramos </a:t>
            </a:r>
            <a:r>
              <a:rPr b="1"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completa</a:t>
            </a:r>
            <a:r>
              <a:rPr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, conhecida como </a:t>
            </a:r>
            <a:r>
              <a:rPr b="1"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5W2H</a:t>
            </a:r>
            <a:r>
              <a:rPr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Ela consiste em 7 perguntinhas que ajudam a esclarecer todos os detalhes necessários para a execução de um plano:</a:t>
            </a:r>
            <a:endParaRPr b="1"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914400" marR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Open Sans"/>
              <a:buChar char="❖"/>
            </a:pPr>
            <a:r>
              <a:rPr b="1"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 quê? </a:t>
            </a:r>
            <a:r>
              <a:rPr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(Ações que serão realizadas);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914400" marR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Open Sans"/>
              <a:buChar char="❖"/>
            </a:pPr>
            <a:r>
              <a:rPr b="1"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Por quê? </a:t>
            </a:r>
            <a:r>
              <a:rPr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(Motivo ou a importância das ações);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914400" marR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Open Sans"/>
              <a:buChar char="❖"/>
            </a:pPr>
            <a:r>
              <a:rPr b="1"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Quem? </a:t>
            </a:r>
            <a:r>
              <a:rPr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(Responsáveis pelas ações);</a:t>
            </a:r>
            <a:endParaRPr b="1"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914400" marR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Open Sans"/>
              <a:buChar char="❖"/>
            </a:pPr>
            <a:r>
              <a:rPr b="1"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Quanto? </a:t>
            </a:r>
            <a:r>
              <a:rPr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(Recursos necessários - tempo, dinheiro, etc.);</a:t>
            </a:r>
            <a:endParaRPr b="1"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914400" marR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Open Sans"/>
              <a:buChar char="❖"/>
            </a:pPr>
            <a:r>
              <a:rPr b="1"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Como? </a:t>
            </a:r>
            <a:r>
              <a:rPr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(Como se dará o desenvolvimento da ação);</a:t>
            </a:r>
            <a:endParaRPr b="1"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914400" marR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Open Sans"/>
              <a:buChar char="❖"/>
            </a:pPr>
            <a:r>
              <a:rPr b="1"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Quando? </a:t>
            </a:r>
            <a:r>
              <a:rPr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(Cronograma e prazos);</a:t>
            </a:r>
            <a:endParaRPr b="1"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914400" marR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Open Sans"/>
              <a:buChar char="❖"/>
            </a:pPr>
            <a:r>
              <a:rPr b="1"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Onde? </a:t>
            </a:r>
            <a:r>
              <a:rPr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(Locais que serão realizadas as ações);</a:t>
            </a:r>
            <a:endParaRPr b="1"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 plano pode ser utilizado para planejar:</a:t>
            </a:r>
            <a:endParaRPr b="1"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Open Sans"/>
              <a:buChar char="❖"/>
            </a:pPr>
            <a:r>
              <a:rPr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Estratégias de captação de recursos;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Open Sans"/>
              <a:buChar char="❖"/>
            </a:pPr>
            <a:r>
              <a:rPr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Melhorias internas de gestão;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Open Sans"/>
              <a:buChar char="❖"/>
            </a:pPr>
            <a:r>
              <a:rPr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Projetos sociais;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Open Sans"/>
              <a:buChar char="❖"/>
            </a:pPr>
            <a:r>
              <a:rPr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Campanhas externas ou eventos;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Open Sans"/>
              <a:buChar char="❖"/>
            </a:pPr>
            <a:r>
              <a:rPr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Projetos de engajamento da equipe;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 muito mais! 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Gostou? Agora é com você! Utilize a próxima </a:t>
            </a:r>
            <a:r>
              <a:rPr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página</a:t>
            </a:r>
            <a:r>
              <a:rPr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para construir seu </a:t>
            </a:r>
            <a:r>
              <a:rPr b="1"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plano de ação</a:t>
            </a:r>
            <a:r>
              <a:rPr lang="pt-BR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! Depois conta para a gente lá nos comentários do portal do impacto o que acharam da ferramenta.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24"/>
          <p:cNvSpPr txBox="1"/>
          <p:nvPr>
            <p:ph idx="12" type="sldNum"/>
          </p:nvPr>
        </p:nvSpPr>
        <p:spPr>
          <a:xfrm>
            <a:off x="3685283" y="10161649"/>
            <a:ext cx="2649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1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9" name="Google Shape;139;p24"/>
          <p:cNvSpPr txBox="1"/>
          <p:nvPr/>
        </p:nvSpPr>
        <p:spPr>
          <a:xfrm>
            <a:off x="719975" y="1086900"/>
            <a:ext cx="6120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 que é o plano de ação </a:t>
            </a:r>
            <a:r>
              <a:rPr lang="pt-BR" sz="1300">
                <a:solidFill>
                  <a:srgbClr val="43434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 qual sua </a:t>
            </a:r>
            <a:r>
              <a:rPr b="1" lang="pt-B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finalidade?</a:t>
            </a:r>
            <a:endParaRPr sz="1300">
              <a:solidFill>
                <a:srgbClr val="43434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540700" y="99"/>
            <a:ext cx="6479540" cy="952500"/>
          </a:xfrm>
          <a:custGeom>
            <a:rect b="b" l="l" r="r" t="t"/>
            <a:pathLst>
              <a:path extrusionOk="0" h="952500" w="6479540">
                <a:moveTo>
                  <a:pt x="6479099" y="952499"/>
                </a:moveTo>
                <a:lnTo>
                  <a:pt x="0" y="952499"/>
                </a:lnTo>
                <a:lnTo>
                  <a:pt x="0" y="0"/>
                </a:lnTo>
                <a:lnTo>
                  <a:pt x="6479099" y="0"/>
                </a:lnTo>
                <a:lnTo>
                  <a:pt x="6479099" y="952499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5" name="Google Shape;145;p25"/>
          <p:cNvSpPr txBox="1"/>
          <p:nvPr>
            <p:ph type="title"/>
          </p:nvPr>
        </p:nvSpPr>
        <p:spPr>
          <a:xfrm>
            <a:off x="707603" y="327322"/>
            <a:ext cx="25437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pen Sans"/>
                <a:ea typeface="Open Sans"/>
                <a:cs typeface="Open Sans"/>
                <a:sym typeface="Open Sans"/>
              </a:rPr>
              <a:t>Plano de ação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25"/>
          <p:cNvSpPr txBox="1"/>
          <p:nvPr/>
        </p:nvSpPr>
        <p:spPr>
          <a:xfrm>
            <a:off x="540250" y="4889543"/>
            <a:ext cx="1217400" cy="1165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t" bIns="0" lIns="0" spcFirstLastPara="1" rIns="0" wrap="square" tIns="12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0" marR="114300" rtl="0" algn="ctr">
              <a:lnSpc>
                <a:spcPct val="11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Quanto?</a:t>
            </a:r>
            <a:r>
              <a:rPr b="1" lang="pt-B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(R</a:t>
            </a:r>
            <a:r>
              <a:rPr lang="pt-BR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ecursos necessários?)</a:t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0" marR="114300" rtl="0" algn="ctr">
              <a:lnSpc>
                <a:spcPct val="11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0" marR="114300" rtl="0" algn="ctr">
              <a:lnSpc>
                <a:spcPct val="11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25"/>
          <p:cNvSpPr txBox="1"/>
          <p:nvPr/>
        </p:nvSpPr>
        <p:spPr>
          <a:xfrm>
            <a:off x="540249" y="6173272"/>
            <a:ext cx="1217400" cy="1190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93700" marR="203200" rtl="0" algn="l">
              <a:lnSpc>
                <a:spcPct val="11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Como será  feito?</a:t>
            </a:r>
            <a:endParaRPr b="1"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93700" marR="203200" rtl="0" algn="l">
              <a:lnSpc>
                <a:spcPct val="11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93700" marR="203200" rtl="0" algn="l">
              <a:lnSpc>
                <a:spcPct val="11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540249" y="7457006"/>
            <a:ext cx="1217400" cy="11469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241300" lvl="0" marL="114300" marR="101600" rtl="0" algn="l">
              <a:lnSpc>
                <a:spcPct val="11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Quando? </a:t>
            </a:r>
            <a:r>
              <a:rPr lang="pt-BR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(cronograma)</a:t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241300" lvl="0" marL="114300" marR="101600" rtl="0" algn="l">
              <a:lnSpc>
                <a:spcPct val="11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241300" lvl="0" marL="114300" marR="101600" rtl="0" algn="l">
              <a:lnSpc>
                <a:spcPct val="11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540249" y="8740740"/>
            <a:ext cx="1217400" cy="11859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7800" lvl="0" marL="393700" marR="21590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Onde será  feito?</a:t>
            </a:r>
            <a:endParaRPr b="1"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7800" lvl="0" marL="393700" marR="21590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7800" lvl="0" marL="393700" marR="21590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540249" y="3605808"/>
            <a:ext cx="1217400" cy="1128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76200" lvl="0" marL="114300" marR="101600" rtl="0" algn="l">
              <a:lnSpc>
                <a:spcPct val="11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Quem será  responsável?</a:t>
            </a:r>
            <a:endParaRPr b="1"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76200" lvl="0" marL="114300" marR="101600" rtl="0" algn="l">
              <a:lnSpc>
                <a:spcPct val="11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76200" lvl="0" marL="114300" marR="101600" rtl="0" algn="l">
              <a:lnSpc>
                <a:spcPct val="11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25"/>
          <p:cNvSpPr txBox="1"/>
          <p:nvPr/>
        </p:nvSpPr>
        <p:spPr>
          <a:xfrm>
            <a:off x="540249" y="2322079"/>
            <a:ext cx="1217400" cy="11859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-266700" lvl="0" marL="393700" marR="12700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Por que será  feito?</a:t>
            </a:r>
            <a:endParaRPr b="1"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66700" lvl="0" marL="393700" marR="12700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-266700" lvl="0" marL="393700" marR="12700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p25"/>
          <p:cNvSpPr txBox="1"/>
          <p:nvPr/>
        </p:nvSpPr>
        <p:spPr>
          <a:xfrm>
            <a:off x="540250" y="1038348"/>
            <a:ext cx="1217400" cy="1190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93700" marR="190500" rtl="0" algn="l">
              <a:lnSpc>
                <a:spcPct val="11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 que será  feito?</a:t>
            </a:r>
            <a:endParaRPr b="1"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93700" marR="190500" rtl="0" algn="l">
              <a:lnSpc>
                <a:spcPct val="11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93700" marR="190500" rtl="0" algn="l">
              <a:lnSpc>
                <a:spcPct val="11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25"/>
          <p:cNvSpPr/>
          <p:nvPr/>
        </p:nvSpPr>
        <p:spPr>
          <a:xfrm>
            <a:off x="1827746" y="4889543"/>
            <a:ext cx="5193030" cy="1201452"/>
          </a:xfrm>
          <a:custGeom>
            <a:rect b="b" l="l" r="r" t="t"/>
            <a:pathLst>
              <a:path extrusionOk="0" h="1216660" w="5193030">
                <a:moveTo>
                  <a:pt x="0" y="0"/>
                </a:moveTo>
                <a:lnTo>
                  <a:pt x="5192699" y="0"/>
                </a:lnTo>
                <a:lnTo>
                  <a:pt x="5192699" y="1216199"/>
                </a:lnTo>
                <a:lnTo>
                  <a:pt x="0" y="1216199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4" name="Google Shape;154;p25"/>
          <p:cNvSpPr/>
          <p:nvPr/>
        </p:nvSpPr>
        <p:spPr>
          <a:xfrm>
            <a:off x="1827745" y="6173270"/>
            <a:ext cx="5193030" cy="1216659"/>
          </a:xfrm>
          <a:custGeom>
            <a:rect b="b" l="l" r="r" t="t"/>
            <a:pathLst>
              <a:path extrusionOk="0" h="1216659" w="5193030">
                <a:moveTo>
                  <a:pt x="0" y="0"/>
                </a:moveTo>
                <a:lnTo>
                  <a:pt x="5192699" y="0"/>
                </a:lnTo>
                <a:lnTo>
                  <a:pt x="5192699" y="1216200"/>
                </a:lnTo>
                <a:lnTo>
                  <a:pt x="0" y="1216200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5" name="Google Shape;155;p25"/>
          <p:cNvSpPr/>
          <p:nvPr/>
        </p:nvSpPr>
        <p:spPr>
          <a:xfrm>
            <a:off x="1827745" y="7457004"/>
            <a:ext cx="5193030" cy="1216659"/>
          </a:xfrm>
          <a:custGeom>
            <a:rect b="b" l="l" r="r" t="t"/>
            <a:pathLst>
              <a:path extrusionOk="0" h="1216659" w="5193030">
                <a:moveTo>
                  <a:pt x="0" y="0"/>
                </a:moveTo>
                <a:lnTo>
                  <a:pt x="5192699" y="0"/>
                </a:lnTo>
                <a:lnTo>
                  <a:pt x="5192699" y="1216199"/>
                </a:lnTo>
                <a:lnTo>
                  <a:pt x="0" y="1216199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6" name="Google Shape;156;p25"/>
          <p:cNvSpPr/>
          <p:nvPr/>
        </p:nvSpPr>
        <p:spPr>
          <a:xfrm>
            <a:off x="1827745" y="8740737"/>
            <a:ext cx="5193030" cy="1216659"/>
          </a:xfrm>
          <a:custGeom>
            <a:rect b="b" l="l" r="r" t="t"/>
            <a:pathLst>
              <a:path extrusionOk="0" h="1216659" w="5193030">
                <a:moveTo>
                  <a:pt x="0" y="0"/>
                </a:moveTo>
                <a:lnTo>
                  <a:pt x="5192699" y="0"/>
                </a:lnTo>
                <a:lnTo>
                  <a:pt x="5192699" y="1216199"/>
                </a:lnTo>
                <a:lnTo>
                  <a:pt x="0" y="1216199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7" name="Google Shape;157;p25"/>
          <p:cNvSpPr/>
          <p:nvPr/>
        </p:nvSpPr>
        <p:spPr>
          <a:xfrm>
            <a:off x="1827746" y="3605811"/>
            <a:ext cx="5193030" cy="1186243"/>
          </a:xfrm>
          <a:custGeom>
            <a:rect b="b" l="l" r="r" t="t"/>
            <a:pathLst>
              <a:path extrusionOk="0" h="1216660" w="5193030">
                <a:moveTo>
                  <a:pt x="0" y="0"/>
                </a:moveTo>
                <a:lnTo>
                  <a:pt x="5192699" y="0"/>
                </a:lnTo>
                <a:lnTo>
                  <a:pt x="5192699" y="1216199"/>
                </a:lnTo>
                <a:lnTo>
                  <a:pt x="0" y="1216199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8" name="Google Shape;158;p25"/>
          <p:cNvSpPr/>
          <p:nvPr/>
        </p:nvSpPr>
        <p:spPr>
          <a:xfrm>
            <a:off x="1827745" y="2322078"/>
            <a:ext cx="5193030" cy="1216660"/>
          </a:xfrm>
          <a:custGeom>
            <a:rect b="b" l="l" r="r" t="t"/>
            <a:pathLst>
              <a:path extrusionOk="0" h="1216660" w="5193030">
                <a:moveTo>
                  <a:pt x="0" y="0"/>
                </a:moveTo>
                <a:lnTo>
                  <a:pt x="5192699" y="0"/>
                </a:lnTo>
                <a:lnTo>
                  <a:pt x="5192699" y="1216199"/>
                </a:lnTo>
                <a:lnTo>
                  <a:pt x="0" y="1216199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9" name="Google Shape;159;p25"/>
          <p:cNvSpPr/>
          <p:nvPr/>
        </p:nvSpPr>
        <p:spPr>
          <a:xfrm>
            <a:off x="1827745" y="1038346"/>
            <a:ext cx="5193030" cy="1216660"/>
          </a:xfrm>
          <a:custGeom>
            <a:rect b="b" l="l" r="r" t="t"/>
            <a:pathLst>
              <a:path extrusionOk="0" h="1216660" w="5193030">
                <a:moveTo>
                  <a:pt x="0" y="0"/>
                </a:moveTo>
                <a:lnTo>
                  <a:pt x="5192699" y="0"/>
                </a:lnTo>
                <a:lnTo>
                  <a:pt x="5192699" y="1216199"/>
                </a:lnTo>
                <a:lnTo>
                  <a:pt x="0" y="1216199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0" name="Google Shape;160;p25"/>
          <p:cNvSpPr txBox="1"/>
          <p:nvPr>
            <p:ph idx="12" type="sldNum"/>
          </p:nvPr>
        </p:nvSpPr>
        <p:spPr>
          <a:xfrm>
            <a:off x="3651057" y="10172400"/>
            <a:ext cx="2649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150">
            <a:spAutoFit/>
          </a:bodyPr>
          <a:lstStyle/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9212" y="5029886"/>
            <a:ext cx="2541576" cy="80544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 txBox="1"/>
          <p:nvPr/>
        </p:nvSpPr>
        <p:spPr>
          <a:xfrm>
            <a:off x="2791190" y="5835818"/>
            <a:ext cx="21324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www.phomenta.com.br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ivreto 202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Livreto 202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